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491A885-0A3C-4866-AAE9-7A6AE5499475}" type="datetimeFigureOut">
              <a:rPr lang="en-US" smtClean="0"/>
              <a:t>8/27/2019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563FB-6843-4CF1-929B-5D1B621ABA5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91A885-0A3C-4866-AAE9-7A6AE5499475}" type="datetimeFigureOut">
              <a:rPr lang="en-US" smtClean="0"/>
              <a:t>8/27/2019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563FB-6843-4CF1-929B-5D1B621ABA5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91A885-0A3C-4866-AAE9-7A6AE5499475}" type="datetimeFigureOut">
              <a:rPr lang="en-US" smtClean="0"/>
              <a:t>8/27/2019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563FB-6843-4CF1-929B-5D1B621ABA5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491A885-0A3C-4866-AAE9-7A6AE5499475}" type="datetimeFigureOut">
              <a:rPr lang="en-US" smtClean="0"/>
              <a:t>8/27/2019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563FB-6843-4CF1-929B-5D1B621ABA5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91A885-0A3C-4866-AAE9-7A6AE5499475}" type="datetimeFigureOut">
              <a:rPr lang="en-US" smtClean="0"/>
              <a:t>8/27/2019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563FB-6843-4CF1-929B-5D1B621ABA5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491A885-0A3C-4866-AAE9-7A6AE5499475}" type="datetimeFigureOut">
              <a:rPr lang="en-US" smtClean="0"/>
              <a:t>8/27/2019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7563FB-6843-4CF1-929B-5D1B621ABA5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491A885-0A3C-4866-AAE9-7A6AE5499475}" type="datetimeFigureOut">
              <a:rPr lang="en-US" smtClean="0"/>
              <a:t>8/27/2019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87563FB-6843-4CF1-929B-5D1B621ABA5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491A885-0A3C-4866-AAE9-7A6AE5499475}" type="datetimeFigureOut">
              <a:rPr lang="en-US" smtClean="0"/>
              <a:t>8/27/2019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87563FB-6843-4CF1-929B-5D1B621ABA5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91A885-0A3C-4866-AAE9-7A6AE5499475}" type="datetimeFigureOut">
              <a:rPr lang="en-US" smtClean="0"/>
              <a:t>8/27/2019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7563FB-6843-4CF1-929B-5D1B621ABA5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91A885-0A3C-4866-AAE9-7A6AE5499475}" type="datetimeFigureOut">
              <a:rPr lang="en-US" smtClean="0"/>
              <a:t>8/27/2019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7563FB-6843-4CF1-929B-5D1B621ABA5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91A885-0A3C-4866-AAE9-7A6AE5499475}" type="datetimeFigureOut">
              <a:rPr lang="en-US" smtClean="0"/>
              <a:t>8/27/2019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7563FB-6843-4CF1-929B-5D1B621ABA57}"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1A885-0A3C-4866-AAE9-7A6AE5499475}" type="datetimeFigureOut">
              <a:rPr lang="en-US" smtClean="0"/>
              <a:t>8/27/2019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563FB-6843-4CF1-929B-5D1B621ABA57}"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428604"/>
            <a:ext cx="7772400" cy="1470025"/>
          </a:xfrm>
        </p:spPr>
        <p:txBody>
          <a:bodyPr/>
          <a:lstStyle/>
          <a:p>
            <a:r>
              <a:rPr lang="en-IN" dirty="0" smtClean="0"/>
              <a:t>d and f BLOCK ELEMENTS</a:t>
            </a:r>
            <a:endParaRPr lang="en-IN" dirty="0"/>
          </a:p>
        </p:txBody>
      </p:sp>
      <p:sp>
        <p:nvSpPr>
          <p:cNvPr id="3" name="Subtitle 2"/>
          <p:cNvSpPr>
            <a:spLocks noGrp="1"/>
          </p:cNvSpPr>
          <p:nvPr>
            <p:ph type="subTitle" idx="1"/>
          </p:nvPr>
        </p:nvSpPr>
        <p:spPr/>
        <p:txBody>
          <a:bodyPr/>
          <a:lstStyle/>
          <a:p>
            <a:endParaRPr lang="en-IN" dirty="0"/>
          </a:p>
        </p:txBody>
      </p:sp>
      <p:pic>
        <p:nvPicPr>
          <p:cNvPr id="1026" name="Picture 2"/>
          <p:cNvPicPr>
            <a:picLocks noChangeAspect="1" noChangeArrowheads="1"/>
          </p:cNvPicPr>
          <p:nvPr/>
        </p:nvPicPr>
        <p:blipFill>
          <a:blip r:embed="rId2"/>
          <a:srcRect/>
          <a:stretch>
            <a:fillRect/>
          </a:stretch>
        </p:blipFill>
        <p:spPr bwMode="auto">
          <a:xfrm>
            <a:off x="1000100" y="2500306"/>
            <a:ext cx="6858048" cy="3357586"/>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0482" name="Picture 2"/>
          <p:cNvPicPr>
            <a:picLocks noChangeAspect="1" noChangeArrowheads="1"/>
          </p:cNvPicPr>
          <p:nvPr/>
        </p:nvPicPr>
        <p:blipFill>
          <a:blip r:embed="rId2"/>
          <a:srcRect/>
          <a:stretch>
            <a:fillRect/>
          </a:stretch>
        </p:blipFill>
        <p:spPr bwMode="auto">
          <a:xfrm>
            <a:off x="214282" y="285728"/>
            <a:ext cx="8724900" cy="628654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7554" y="274638"/>
            <a:ext cx="5329246" cy="1143000"/>
          </a:xfrm>
        </p:spPr>
        <p:txBody>
          <a:bodyPr/>
          <a:lstStyle/>
          <a:p>
            <a:endParaRPr lang="en-IN" dirty="0"/>
          </a:p>
        </p:txBody>
      </p:sp>
      <p:sp>
        <p:nvSpPr>
          <p:cNvPr id="21505" name="Rectangle 1"/>
          <p:cNvSpPr>
            <a:spLocks noChangeArrowheads="1"/>
          </p:cNvSpPr>
          <p:nvPr/>
        </p:nvSpPr>
        <p:spPr bwMode="auto">
          <a:xfrm rot="10800000" flipV="1">
            <a:off x="285720" y="340347"/>
            <a:ext cx="8643998" cy="584775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B22222"/>
                </a:solidFill>
                <a:effectLst/>
                <a:latin typeface="Arial" pitchFamily="34" charset="0"/>
                <a:cs typeface="Arial" pitchFamily="34" charset="0"/>
              </a:rPr>
              <a:t>First Ionization Energy</a:t>
            </a:r>
            <a:endParaRPr kumimoji="0" lang="en-US" sz="20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The first ionization energy for the first four 3d series elements (Sc, Ti, V and Cr) arte almost same i.e. differ only slightly from one another.</a:t>
            </a:r>
            <a:endParaRPr kumimoji="0" lang="en-US" sz="20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The values of first ionization energy for Fe, Co, Ni and Cu are also very close to one another.</a:t>
            </a:r>
            <a:endParaRPr kumimoji="0" lang="en-US" sz="20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The value of first ionization energy for Zn is considerably high due to extra-stability of completely filled 3d</a:t>
            </a:r>
            <a:r>
              <a:rPr kumimoji="0" lang="en-US" sz="2000" b="0" i="0" u="none" strike="noStrike" cap="none" normalizeH="0" baseline="30000" dirty="0" smtClean="0">
                <a:ln>
                  <a:noFill/>
                </a:ln>
                <a:solidFill>
                  <a:srgbClr val="000000"/>
                </a:solidFill>
                <a:effectLst/>
                <a:latin typeface="Arial" pitchFamily="34" charset="0"/>
                <a:cs typeface="Arial" pitchFamily="34" charset="0"/>
              </a:rPr>
              <a:t>10</a:t>
            </a:r>
            <a:r>
              <a:rPr kumimoji="0" lang="en-US" sz="2000" b="0" i="0" u="none" strike="noStrike" cap="none" normalizeH="0" baseline="0" dirty="0" smtClean="0">
                <a:ln>
                  <a:noFill/>
                </a:ln>
                <a:solidFill>
                  <a:srgbClr val="000000"/>
                </a:solidFill>
                <a:effectLst/>
                <a:latin typeface="Arial" pitchFamily="34" charset="0"/>
                <a:cs typeface="Arial" pitchFamily="34" charset="0"/>
              </a:rPr>
              <a:t> level.</a:t>
            </a:r>
            <a:endParaRPr kumimoji="0" lang="en-US" sz="20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B22222"/>
                </a:solidFill>
                <a:effectLst/>
                <a:latin typeface="Arial" pitchFamily="34" charset="0"/>
                <a:cs typeface="Arial" pitchFamily="34" charset="0"/>
              </a:rPr>
              <a:t>Second ionization energy</a:t>
            </a:r>
            <a:endParaRPr kumimoji="0" lang="en-US" sz="20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The second ionization emerges increases more or less regularly with the increase of atomic number.</a:t>
            </a:r>
            <a:endParaRPr kumimoji="0" lang="en-US" sz="20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The value of second ionization energy for Cr and Cu are higher than those of their neighbors. This is due to the fact that the electronic configurations of Cr</a:t>
            </a:r>
            <a:r>
              <a:rPr kumimoji="0" lang="en-US" sz="2000" b="0" i="0" u="none" strike="noStrike" cap="none" normalizeH="0" baseline="30000" dirty="0" smtClean="0">
                <a:ln>
                  <a:noFill/>
                </a:ln>
                <a:solidFill>
                  <a:srgbClr val="000000"/>
                </a:solidFill>
                <a:effectLst/>
                <a:latin typeface="Arial" pitchFamily="34" charset="0"/>
                <a:cs typeface="Arial" pitchFamily="34" charset="0"/>
              </a:rPr>
              <a:t>+</a:t>
            </a:r>
            <a:r>
              <a:rPr kumimoji="0" lang="en-US" sz="2000" b="0" i="0" u="none" strike="noStrike" cap="none" normalizeH="0" baseline="0" dirty="0" smtClean="0">
                <a:ln>
                  <a:noFill/>
                </a:ln>
                <a:solidFill>
                  <a:srgbClr val="000000"/>
                </a:solidFill>
                <a:effectLst/>
                <a:latin typeface="Arial" pitchFamily="34" charset="0"/>
                <a:cs typeface="Arial" pitchFamily="34" charset="0"/>
              </a:rPr>
              <a:t> and Cu</a:t>
            </a:r>
            <a:r>
              <a:rPr kumimoji="0" lang="en-US" sz="2000" b="0" i="0" u="none" strike="noStrike" cap="none" normalizeH="0" baseline="30000" dirty="0" smtClean="0">
                <a:ln>
                  <a:noFill/>
                </a:ln>
                <a:solidFill>
                  <a:srgbClr val="000000"/>
                </a:solidFill>
                <a:effectLst/>
                <a:latin typeface="Arial" pitchFamily="34" charset="0"/>
                <a:cs typeface="Arial" pitchFamily="34" charset="0"/>
              </a:rPr>
              <a:t>+</a:t>
            </a:r>
            <a:r>
              <a:rPr kumimoji="0" lang="en-US" sz="2000" b="0" i="0" u="none" strike="noStrike" cap="none" normalizeH="0" baseline="0" dirty="0" smtClean="0">
                <a:ln>
                  <a:noFill/>
                </a:ln>
                <a:solidFill>
                  <a:srgbClr val="000000"/>
                </a:solidFill>
                <a:effectLst/>
                <a:latin typeface="Arial" pitchFamily="34" charset="0"/>
                <a:cs typeface="Arial" pitchFamily="34" charset="0"/>
              </a:rPr>
              <a:t> ions have extra stable 3d5 and 3d10 levels.</a:t>
            </a:r>
            <a:endParaRPr kumimoji="0" lang="en-US" sz="20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There is a sudden fall in the values of ionization potentials in going from II B (Zn-group elements) to IIIA sub-group. This is because in case of IIIA group elements the electron to be removed is from a 4p-orbital which is incompletely filled, while in case of the II B group elements, the electron to be removed is from completely filled 4s-orbital which required extra energy.</a:t>
            </a:r>
            <a:endParaRPr kumimoji="0" lang="en-US" sz="20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24577" name="Rectangle 1"/>
          <p:cNvSpPr>
            <a:spLocks noChangeArrowheads="1"/>
          </p:cNvSpPr>
          <p:nvPr/>
        </p:nvSpPr>
        <p:spPr bwMode="auto">
          <a:xfrm>
            <a:off x="428596" y="1"/>
            <a:ext cx="8429652" cy="689419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Arial" pitchFamily="34" charset="0"/>
                <a:cs typeface="Arial" pitchFamily="34" charset="0"/>
              </a:rPr>
              <a:t>Colour</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Many compounds of transition elements are </a:t>
            </a:r>
            <a:r>
              <a:rPr kumimoji="0" lang="en-US" sz="2800" b="0" i="0" u="none" strike="noStrike" cap="none" normalizeH="0" baseline="0" dirty="0" err="1" smtClean="0">
                <a:ln>
                  <a:noFill/>
                </a:ln>
                <a:solidFill>
                  <a:srgbClr val="000000"/>
                </a:solidFill>
                <a:effectLst/>
                <a:latin typeface="Arial" pitchFamily="34" charset="0"/>
                <a:cs typeface="Arial" pitchFamily="34" charset="0"/>
              </a:rPr>
              <a:t>coloured</a:t>
            </a:r>
            <a:r>
              <a:rPr kumimoji="0" lang="en-US" sz="2800" b="0" i="0" u="none" strike="noStrike" cap="none" normalizeH="0" baseline="0" dirty="0" smtClean="0">
                <a:ln>
                  <a:noFill/>
                </a:ln>
                <a:solidFill>
                  <a:srgbClr val="000000"/>
                </a:solidFill>
                <a:effectLst/>
                <a:latin typeface="Arial" pitchFamily="34" charset="0"/>
                <a:cs typeface="Arial" pitchFamily="34" charset="0"/>
              </a:rPr>
              <a:t> in contrasts to those of s and p block elements. In compound state due to the surrounding groups (</a:t>
            </a:r>
            <a:r>
              <a:rPr kumimoji="0" lang="en-US" sz="2800" b="0" i="0" u="none" strike="noStrike" cap="none" normalizeH="0" baseline="0" dirty="0" err="1" smtClean="0">
                <a:ln>
                  <a:noFill/>
                </a:ln>
                <a:solidFill>
                  <a:srgbClr val="000000"/>
                </a:solidFill>
                <a:effectLst/>
                <a:latin typeface="Arial" pitchFamily="34" charset="0"/>
                <a:cs typeface="Arial" pitchFamily="34" charset="0"/>
              </a:rPr>
              <a:t>ligands</a:t>
            </a:r>
            <a:r>
              <a:rPr kumimoji="0" lang="en-US" sz="2800" b="0" i="0" u="none" strike="noStrike" cap="none" normalizeH="0" baseline="0" dirty="0" smtClean="0">
                <a:ln>
                  <a:noFill/>
                </a:ln>
                <a:solidFill>
                  <a:srgbClr val="000000"/>
                </a:solidFill>
                <a:effectLst/>
                <a:latin typeface="Arial" pitchFamily="34" charset="0"/>
                <a:cs typeface="Arial" pitchFamily="34" charset="0"/>
              </a:rPr>
              <a:t>), the d-</a:t>
            </a:r>
            <a:r>
              <a:rPr kumimoji="0" lang="en-US" sz="2800" b="0" i="0" u="none" strike="noStrike" cap="none" normalizeH="0" baseline="0" dirty="0" err="1" smtClean="0">
                <a:ln>
                  <a:noFill/>
                </a:ln>
                <a:solidFill>
                  <a:srgbClr val="000000"/>
                </a:solidFill>
                <a:effectLst/>
                <a:latin typeface="Arial" pitchFamily="34" charset="0"/>
                <a:cs typeface="Arial" pitchFamily="34" charset="0"/>
              </a:rPr>
              <a:t>orbitals</a:t>
            </a:r>
            <a:r>
              <a:rPr kumimoji="0" lang="en-US" sz="2800" b="0" i="0" u="none" strike="noStrike" cap="none" normalizeH="0" baseline="0" dirty="0" smtClean="0">
                <a:ln>
                  <a:noFill/>
                </a:ln>
                <a:solidFill>
                  <a:srgbClr val="000000"/>
                </a:solidFill>
                <a:effectLst/>
                <a:latin typeface="Arial" pitchFamily="34" charset="0"/>
                <a:cs typeface="Arial" pitchFamily="34" charset="0"/>
              </a:rPr>
              <a:t> of transition elements are not degenerate but split into two groups of different energy. </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Thus it is possible to promote electrons from one group to another group. This corresponds to fairly small amount of energy difference and so light is absorbed in visible region. Some compounds of transition metals are white, for example ZnSO</a:t>
            </a:r>
            <a:r>
              <a:rPr kumimoji="0" lang="en-US" sz="2800" b="0" i="0" u="none" strike="noStrike" cap="none" normalizeH="0" baseline="-30000" dirty="0" smtClean="0">
                <a:ln>
                  <a:noFill/>
                </a:ln>
                <a:solidFill>
                  <a:srgbClr val="000000"/>
                </a:solidFill>
                <a:effectLst/>
                <a:latin typeface="Arial" pitchFamily="34" charset="0"/>
                <a:cs typeface="Arial" pitchFamily="34" charset="0"/>
              </a:rPr>
              <a:t>4 </a:t>
            </a:r>
            <a:r>
              <a:rPr kumimoji="0" lang="en-US" sz="2800" b="0" i="0" u="none" strike="noStrike" cap="none" normalizeH="0" baseline="0" dirty="0" smtClean="0">
                <a:ln>
                  <a:noFill/>
                </a:ln>
                <a:solidFill>
                  <a:srgbClr val="000000"/>
                </a:solidFill>
                <a:effectLst/>
                <a:latin typeface="Arial" pitchFamily="34" charset="0"/>
                <a:cs typeface="Arial" pitchFamily="34" charset="0"/>
              </a:rPr>
              <a:t>and TiO</a:t>
            </a:r>
            <a:r>
              <a:rPr kumimoji="0" lang="en-US" sz="2800" b="0" i="0" u="none" strike="noStrike" cap="none" normalizeH="0" baseline="-30000" dirty="0" smtClean="0">
                <a:ln>
                  <a:noFill/>
                </a:ln>
                <a:solidFill>
                  <a:srgbClr val="000000"/>
                </a:solidFill>
                <a:effectLst/>
                <a:latin typeface="Arial" pitchFamily="34" charset="0"/>
                <a:cs typeface="Arial" pitchFamily="34" charset="0"/>
              </a:rPr>
              <a:t>2</a:t>
            </a:r>
            <a:r>
              <a:rPr kumimoji="0" lang="en-US" sz="2800" b="0" i="0" u="none" strike="noStrike" cap="none" normalizeH="0" baseline="0" dirty="0" smtClean="0">
                <a:ln>
                  <a:noFill/>
                </a:ln>
                <a:solidFill>
                  <a:srgbClr val="000000"/>
                </a:solidFill>
                <a:effectLst/>
                <a:latin typeface="Arial" pitchFamily="34" charset="0"/>
                <a:cs typeface="Arial" pitchFamily="34" charset="0"/>
              </a:rPr>
              <a:t>. In these compounds it is not possible to promote the electrons within the d-level.</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
            </a:r>
            <a:br>
              <a:rPr kumimoji="0" lang="en-US" sz="2800" b="0" i="0" u="none" strike="noStrike" cap="none" normalizeH="0" baseline="0" dirty="0" smtClean="0">
                <a:ln>
                  <a:noFill/>
                </a:ln>
                <a:solidFill>
                  <a:schemeClr val="tx1"/>
                </a:solidFill>
                <a:effectLst/>
                <a:latin typeface="Arial" pitchFamily="34" charset="0"/>
                <a:cs typeface="Arial" pitchFamily="34" charset="0"/>
              </a:rPr>
            </a:b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5602" name="Picture 2"/>
          <p:cNvPicPr>
            <a:picLocks noChangeAspect="1" noChangeArrowheads="1"/>
          </p:cNvPicPr>
          <p:nvPr/>
        </p:nvPicPr>
        <p:blipFill>
          <a:blip r:embed="rId2"/>
          <a:srcRect/>
          <a:stretch>
            <a:fillRect/>
          </a:stretch>
        </p:blipFill>
        <p:spPr bwMode="auto">
          <a:xfrm>
            <a:off x="285720" y="357166"/>
            <a:ext cx="8441811" cy="6160536"/>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26625" name="Rectangle 1"/>
          <p:cNvSpPr>
            <a:spLocks noChangeArrowheads="1"/>
          </p:cNvSpPr>
          <p:nvPr/>
        </p:nvSpPr>
        <p:spPr bwMode="auto">
          <a:xfrm>
            <a:off x="214282" y="214290"/>
            <a:ext cx="8358246" cy="562129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latin typeface="Arial" pitchFamily="34" charset="0"/>
                <a:cs typeface="Arial" pitchFamily="34" charset="0"/>
              </a:rPr>
              <a:t>Formation of Alloys</a:t>
            </a:r>
            <a:endParaRPr kumimoji="0" lang="en-US" sz="32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cs typeface="Arial" pitchFamily="34" charset="0"/>
              </a:rPr>
              <a:t>Alloys are homogenous solid solutions of two or more metals obtained by melting the components and then cooling the melt. These are formed by metals whose atomic radii differ by not more than 15% so that the atoms of one metal can easily take up the positions in the crystal lattice of the other. Since transition metals have similar atomic radii, they form alloys very readily.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27649" name="Rectangle 1"/>
          <p:cNvSpPr>
            <a:spLocks noChangeArrowheads="1"/>
          </p:cNvSpPr>
          <p:nvPr/>
        </p:nvSpPr>
        <p:spPr bwMode="auto">
          <a:xfrm>
            <a:off x="428596" y="285728"/>
            <a:ext cx="8286808" cy="6432530"/>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Arial" pitchFamily="34" charset="0"/>
                <a:cs typeface="Arial" pitchFamily="34" charset="0"/>
              </a:rPr>
              <a:t>Interstitial Compounds</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Sometimes transition metals  form non </a:t>
            </a:r>
            <a:r>
              <a:rPr kumimoji="0" lang="en-US" sz="2800" b="0" i="0" u="none" strike="noStrike" cap="none" normalizeH="0" baseline="0" dirty="0" err="1" smtClean="0">
                <a:ln>
                  <a:noFill/>
                </a:ln>
                <a:solidFill>
                  <a:srgbClr val="000000"/>
                </a:solidFill>
                <a:effectLst/>
                <a:latin typeface="Arial" pitchFamily="34" charset="0"/>
                <a:cs typeface="Arial" pitchFamily="34" charset="0"/>
              </a:rPr>
              <a:t>stoichiometry</a:t>
            </a:r>
            <a:r>
              <a:rPr kumimoji="0" lang="en-US" sz="2800" b="0" i="0" u="none" strike="noStrike" cap="none" normalizeH="0" baseline="0" dirty="0" smtClean="0">
                <a:ln>
                  <a:noFill/>
                </a:ln>
                <a:solidFill>
                  <a:srgbClr val="000000"/>
                </a:solidFill>
                <a:effectLst/>
                <a:latin typeface="Arial" pitchFamily="34" charset="0"/>
                <a:cs typeface="Arial" pitchFamily="34" charset="0"/>
              </a:rPr>
              <a:t> compounds. These are compounds of indefinite structure and proportions. For example Fe</a:t>
            </a:r>
            <a:r>
              <a:rPr kumimoji="0" lang="en-US" sz="2800" b="0" i="0" u="none" strike="noStrike" cap="none" normalizeH="0" baseline="-30000" dirty="0" smtClean="0">
                <a:ln>
                  <a:noFill/>
                </a:ln>
                <a:solidFill>
                  <a:srgbClr val="000000"/>
                </a:solidFill>
                <a:effectLst/>
                <a:latin typeface="Arial" pitchFamily="34" charset="0"/>
                <a:cs typeface="Arial" pitchFamily="34" charset="0"/>
              </a:rPr>
              <a:t>0.94</a:t>
            </a:r>
            <a:r>
              <a:rPr kumimoji="0" lang="en-US" sz="2800" b="0" i="0" u="none" strike="noStrike" cap="none" normalizeH="0" baseline="0" dirty="0" smtClean="0">
                <a:ln>
                  <a:noFill/>
                </a:ln>
                <a:solidFill>
                  <a:srgbClr val="000000"/>
                </a:solidFill>
                <a:effectLst/>
                <a:latin typeface="Arial" pitchFamily="34" charset="0"/>
                <a:cs typeface="Arial" pitchFamily="34" charset="0"/>
              </a:rPr>
              <a:t>O. It is mostly due to the variable </a:t>
            </a:r>
            <a:r>
              <a:rPr kumimoji="0" lang="en-US" sz="2800" b="0" i="0" u="none" strike="noStrike" cap="none" normalizeH="0" baseline="0" dirty="0" err="1" smtClean="0">
                <a:ln>
                  <a:noFill/>
                </a:ln>
                <a:solidFill>
                  <a:srgbClr val="000000"/>
                </a:solidFill>
                <a:effectLst/>
                <a:latin typeface="Arial" pitchFamily="34" charset="0"/>
                <a:cs typeface="Arial" pitchFamily="34" charset="0"/>
              </a:rPr>
              <a:t>valency</a:t>
            </a:r>
            <a:r>
              <a:rPr kumimoji="0" lang="en-US" sz="2800" b="0" i="0" u="none" strike="noStrike" cap="none" normalizeH="0" baseline="0" dirty="0" smtClean="0">
                <a:ln>
                  <a:noFill/>
                </a:ln>
                <a:solidFill>
                  <a:srgbClr val="000000"/>
                </a:solidFill>
                <a:effectLst/>
                <a:latin typeface="Arial" pitchFamily="34" charset="0"/>
                <a:cs typeface="Arial" pitchFamily="34" charset="0"/>
              </a:rPr>
              <a:t> of transition elements. Sometimes, non </a:t>
            </a:r>
            <a:r>
              <a:rPr kumimoji="0" lang="en-US" sz="2800" b="0" i="0" u="none" strike="noStrike" cap="none" normalizeH="0" baseline="0" dirty="0" err="1" smtClean="0">
                <a:ln>
                  <a:noFill/>
                </a:ln>
                <a:solidFill>
                  <a:srgbClr val="000000"/>
                </a:solidFill>
                <a:effectLst/>
                <a:latin typeface="Arial" pitchFamily="34" charset="0"/>
                <a:cs typeface="Arial" pitchFamily="34" charset="0"/>
              </a:rPr>
              <a:t>stoichiometry</a:t>
            </a:r>
            <a:r>
              <a:rPr kumimoji="0" lang="en-US" sz="2800" b="0" i="0" u="none" strike="noStrike" cap="none" normalizeH="0" baseline="0" dirty="0" smtClean="0">
                <a:ln>
                  <a:noFill/>
                </a:ln>
                <a:solidFill>
                  <a:srgbClr val="000000"/>
                </a:solidFill>
                <a:effectLst/>
                <a:latin typeface="Arial" pitchFamily="34" charset="0"/>
                <a:cs typeface="Arial" pitchFamily="34" charset="0"/>
              </a:rPr>
              <a:t> is caused by defects in the solid structures.</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Transition metals form number of interstitial compounds, in which they take up atoms of small size e.g. H, C and N in the vacant spaces in their lattices. The presence of these atoms result in decrease in malleability and ductility of the metals but increases their tensile strength.</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cs typeface="Arial" pitchFamily="34" charset="0"/>
              </a:rPr>
              <a:t/>
            </a:r>
            <a:br>
              <a:rPr kumimoji="0" lang="en-US" sz="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VARIABLE VALENCIES</a:t>
            </a:r>
            <a:endParaRPr lang="en-IN" dirty="0"/>
          </a:p>
        </p:txBody>
      </p:sp>
      <p:sp>
        <p:nvSpPr>
          <p:cNvPr id="28673" name="Rectangle 1"/>
          <p:cNvSpPr>
            <a:spLocks noChangeArrowheads="1"/>
          </p:cNvSpPr>
          <p:nvPr/>
        </p:nvSpPr>
        <p:spPr bwMode="auto">
          <a:xfrm>
            <a:off x="357158" y="1571612"/>
            <a:ext cx="8001056" cy="3877985"/>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They show variable oxidation states unlike s and p block elements. The oxidation states changes in units of one, e.g. Fe</a:t>
            </a:r>
            <a:r>
              <a:rPr kumimoji="0" lang="en-US" sz="2800" b="0" i="0" u="none" strike="noStrike" cap="none" normalizeH="0" baseline="30000" dirty="0" smtClean="0">
                <a:ln>
                  <a:noFill/>
                </a:ln>
                <a:solidFill>
                  <a:srgbClr val="000000"/>
                </a:solidFill>
                <a:effectLst/>
                <a:latin typeface="Arial" pitchFamily="34" charset="0"/>
                <a:cs typeface="Arial" pitchFamily="34" charset="0"/>
              </a:rPr>
              <a:t>2+</a:t>
            </a:r>
            <a:r>
              <a:rPr kumimoji="0" lang="en-US" sz="2800" b="0" i="0" u="none" strike="noStrike" cap="none" normalizeH="0" baseline="0" dirty="0" smtClean="0">
                <a:ln>
                  <a:noFill/>
                </a:ln>
                <a:solidFill>
                  <a:srgbClr val="000000"/>
                </a:solidFill>
                <a:effectLst/>
                <a:latin typeface="Arial" pitchFamily="34" charset="0"/>
                <a:cs typeface="Arial" pitchFamily="34" charset="0"/>
              </a:rPr>
              <a:t> and Fe</a:t>
            </a:r>
            <a:r>
              <a:rPr kumimoji="0" lang="en-US" sz="2800" b="0" i="0" u="none" strike="noStrike" cap="none" normalizeH="0" baseline="30000" dirty="0" smtClean="0">
                <a:ln>
                  <a:noFill/>
                </a:ln>
                <a:solidFill>
                  <a:srgbClr val="000000"/>
                </a:solidFill>
                <a:effectLst/>
                <a:latin typeface="Arial" pitchFamily="34" charset="0"/>
                <a:cs typeface="Arial" pitchFamily="34" charset="0"/>
              </a:rPr>
              <a:t>+3</a:t>
            </a:r>
            <a:r>
              <a:rPr kumimoji="0" lang="en-US" sz="2800" b="0" i="0" u="none" strike="noStrike" cap="none" normalizeH="0" baseline="0" dirty="0" smtClean="0">
                <a:ln>
                  <a:noFill/>
                </a:ln>
                <a:solidFill>
                  <a:srgbClr val="000000"/>
                </a:solidFill>
                <a:effectLst/>
                <a:latin typeface="Arial" pitchFamily="34" charset="0"/>
                <a:cs typeface="Arial" pitchFamily="34" charset="0"/>
              </a:rPr>
              <a:t>, Cu</a:t>
            </a:r>
            <a:r>
              <a:rPr kumimoji="0" lang="en-US" sz="2800" b="0" i="0" u="none" strike="noStrike" cap="none" normalizeH="0" baseline="30000" dirty="0" smtClean="0">
                <a:ln>
                  <a:noFill/>
                </a:ln>
                <a:solidFill>
                  <a:srgbClr val="000000"/>
                </a:solidFill>
                <a:effectLst/>
                <a:latin typeface="Arial" pitchFamily="34" charset="0"/>
                <a:cs typeface="Arial" pitchFamily="34" charset="0"/>
              </a:rPr>
              <a:t>+1</a:t>
            </a:r>
            <a:r>
              <a:rPr kumimoji="0" lang="en-US" sz="2800" b="0" i="0" u="none" strike="noStrike" cap="none" normalizeH="0" baseline="0" dirty="0" smtClean="0">
                <a:ln>
                  <a:noFill/>
                </a:ln>
                <a:solidFill>
                  <a:srgbClr val="000000"/>
                </a:solidFill>
                <a:effectLst/>
                <a:latin typeface="Arial" pitchFamily="34" charset="0"/>
                <a:cs typeface="Arial" pitchFamily="34" charset="0"/>
              </a:rPr>
              <a:t> and Cu</a:t>
            </a:r>
            <a:r>
              <a:rPr kumimoji="0" lang="en-US" sz="2800" b="0" i="0" u="none" strike="noStrike" cap="none" normalizeH="0" baseline="30000" dirty="0" smtClean="0">
                <a:ln>
                  <a:noFill/>
                </a:ln>
                <a:solidFill>
                  <a:srgbClr val="000000"/>
                </a:solidFill>
                <a:effectLst/>
                <a:latin typeface="Arial" pitchFamily="34" charset="0"/>
                <a:cs typeface="Arial" pitchFamily="34" charset="0"/>
              </a:rPr>
              <a:t>+2</a:t>
            </a:r>
            <a:r>
              <a:rPr kumimoji="0" lang="en-US" sz="2800" b="0" i="0" u="none" strike="noStrike" cap="none" normalizeH="0" baseline="0" dirty="0" smtClean="0">
                <a:ln>
                  <a:noFill/>
                </a:ln>
                <a:solidFill>
                  <a:srgbClr val="000000"/>
                </a:solidFill>
                <a:effectLst/>
                <a:latin typeface="Arial" pitchFamily="34" charset="0"/>
                <a:cs typeface="Arial" pitchFamily="34" charset="0"/>
              </a:rPr>
              <a:t>.</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Scandium can have an oxidation number of (+2) if both s electrons are used for bonding and (+3) when two s and one d electrons are involved.</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 Similarly all the elements show variable oxidation states depending upon the number of electrons available for bonding in their s and d sub-shells.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29697" name="Rectangle 1"/>
          <p:cNvSpPr>
            <a:spLocks noChangeArrowheads="1"/>
          </p:cNvSpPr>
          <p:nvPr/>
        </p:nvSpPr>
        <p:spPr bwMode="auto">
          <a:xfrm>
            <a:off x="285720" y="285728"/>
            <a:ext cx="8572560" cy="6032421"/>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Arial" pitchFamily="34" charset="0"/>
                <a:cs typeface="Arial" pitchFamily="34" charset="0"/>
              </a:rPr>
              <a:t>Catalytic Property </a:t>
            </a:r>
            <a:r>
              <a:rPr kumimoji="0" lang="en-US" sz="2800" b="0" i="0" u="none" strike="noStrike" cap="none" normalizeH="0" baseline="0" dirty="0" smtClean="0">
                <a:ln>
                  <a:noFill/>
                </a:ln>
                <a:solidFill>
                  <a:srgbClr val="000000"/>
                </a:solidFill>
                <a:effectLst/>
                <a:latin typeface="Arial" pitchFamily="34" charset="0"/>
                <a:cs typeface="Arial" pitchFamily="34" charset="0"/>
              </a:rPr>
              <a:t> </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Many transition metals and their compounds have catalytic properties. For e.g. V</a:t>
            </a:r>
            <a:r>
              <a:rPr kumimoji="0" lang="en-US" sz="2800" b="0" i="0" u="none" strike="noStrike" cap="none" normalizeH="0" baseline="-30000" dirty="0" smtClean="0">
                <a:ln>
                  <a:noFill/>
                </a:ln>
                <a:solidFill>
                  <a:srgbClr val="000000"/>
                </a:solidFill>
                <a:effectLst/>
                <a:latin typeface="Arial" pitchFamily="34" charset="0"/>
                <a:cs typeface="Arial" pitchFamily="34" charset="0"/>
              </a:rPr>
              <a:t>2</a:t>
            </a:r>
            <a:r>
              <a:rPr kumimoji="0" lang="en-US" sz="2800" b="0" i="0" u="none" strike="noStrike" cap="none" normalizeH="0" baseline="0" dirty="0" smtClean="0">
                <a:ln>
                  <a:noFill/>
                </a:ln>
                <a:solidFill>
                  <a:srgbClr val="000000"/>
                </a:solidFill>
                <a:effectLst/>
                <a:latin typeface="Arial" pitchFamily="34" charset="0"/>
                <a:cs typeface="Arial" pitchFamily="34" charset="0"/>
              </a:rPr>
              <a:t>O</a:t>
            </a:r>
            <a:r>
              <a:rPr kumimoji="0" lang="en-US" sz="2800" b="0" i="0" u="none" strike="noStrike" cap="none" normalizeH="0" baseline="-30000" dirty="0" smtClean="0">
                <a:ln>
                  <a:noFill/>
                </a:ln>
                <a:solidFill>
                  <a:srgbClr val="000000"/>
                </a:solidFill>
                <a:effectLst/>
                <a:latin typeface="Arial" pitchFamily="34" charset="0"/>
                <a:cs typeface="Arial" pitchFamily="34" charset="0"/>
              </a:rPr>
              <a:t>5</a:t>
            </a:r>
            <a:r>
              <a:rPr kumimoji="0" lang="en-US" sz="2800" b="0" i="0" u="none" strike="noStrike" cap="none" normalizeH="0" baseline="0" dirty="0" smtClean="0">
                <a:ln>
                  <a:noFill/>
                </a:ln>
                <a:solidFill>
                  <a:srgbClr val="000000"/>
                </a:solidFill>
                <a:effectLst/>
                <a:latin typeface="Arial" pitchFamily="34" charset="0"/>
                <a:cs typeface="Arial" pitchFamily="34" charset="0"/>
              </a:rPr>
              <a:t>, Fe, FeCl</a:t>
            </a:r>
            <a:r>
              <a:rPr kumimoji="0" lang="en-US" sz="2800" b="0" i="0" u="none" strike="noStrike" cap="none" normalizeH="0" baseline="-30000" dirty="0" smtClean="0">
                <a:ln>
                  <a:noFill/>
                </a:ln>
                <a:solidFill>
                  <a:srgbClr val="000000"/>
                </a:solidFill>
                <a:effectLst/>
                <a:latin typeface="Arial" pitchFamily="34" charset="0"/>
                <a:cs typeface="Arial" pitchFamily="34" charset="0"/>
              </a:rPr>
              <a:t>3</a:t>
            </a:r>
            <a:r>
              <a:rPr kumimoji="0" lang="en-US" sz="2800" b="0" i="0" u="none" strike="noStrike" cap="none" normalizeH="0" baseline="0" dirty="0" smtClean="0">
                <a:ln>
                  <a:noFill/>
                </a:ln>
                <a:solidFill>
                  <a:srgbClr val="000000"/>
                </a:solidFill>
                <a:effectLst/>
                <a:latin typeface="Arial" pitchFamily="34" charset="0"/>
                <a:cs typeface="Arial" pitchFamily="34" charset="0"/>
              </a:rPr>
              <a:t>, Ni, Pd etc. This is due to following reasons</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B22222"/>
                </a:solidFill>
                <a:effectLst/>
                <a:latin typeface="Arial" pitchFamily="34" charset="0"/>
                <a:cs typeface="Arial" pitchFamily="34" charset="0"/>
              </a:rPr>
              <a:t>Variable oxidation state:</a:t>
            </a:r>
            <a:r>
              <a:rPr kumimoji="0" lang="en-US" sz="2800" b="0" i="0" u="none" strike="noStrike" cap="none" normalizeH="0" baseline="0" dirty="0" smtClean="0">
                <a:ln>
                  <a:noFill/>
                </a:ln>
                <a:solidFill>
                  <a:srgbClr val="000000"/>
                </a:solidFill>
                <a:effectLst/>
                <a:latin typeface="Arial" pitchFamily="34" charset="0"/>
                <a:cs typeface="Arial" pitchFamily="34" charset="0"/>
              </a:rPr>
              <a:t> Due to variable oxidation state they form unstable intermediate compounds and provide a new path with lower activation energy for the reaction (Intermediate compound formation theory)</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B22222"/>
                </a:solidFill>
                <a:effectLst/>
                <a:latin typeface="Arial" pitchFamily="34" charset="0"/>
                <a:cs typeface="Arial" pitchFamily="34" charset="0"/>
              </a:rPr>
              <a:t>Large Surface area</a:t>
            </a:r>
            <a:r>
              <a:rPr kumimoji="0" lang="en-US" sz="2800" b="0" i="0" u="none" strike="noStrike" cap="none" normalizeH="0" baseline="0" dirty="0" smtClean="0">
                <a:ln>
                  <a:noFill/>
                </a:ln>
                <a:solidFill>
                  <a:srgbClr val="000000"/>
                </a:solidFill>
                <a:effectLst/>
                <a:latin typeface="Arial" pitchFamily="34" charset="0"/>
                <a:cs typeface="Arial" pitchFamily="34" charset="0"/>
              </a:rPr>
              <a:t>: Finely  divided transition metals or their compounds provide a large surface area for adsorption and the adsorbed reactants react faster due to the closer contact.</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0721" name="Rectangle 1"/>
          <p:cNvSpPr>
            <a:spLocks noChangeArrowheads="1"/>
          </p:cNvSpPr>
          <p:nvPr/>
        </p:nvSpPr>
        <p:spPr bwMode="auto">
          <a:xfrm>
            <a:off x="428596" y="214290"/>
            <a:ext cx="8501122" cy="6175297"/>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B22222"/>
                </a:solidFill>
                <a:effectLst/>
                <a:latin typeface="Arial" pitchFamily="34" charset="0"/>
                <a:cs typeface="Arial" pitchFamily="34" charset="0"/>
              </a:rPr>
              <a:t>Relative stability of various oxidation states:</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4C4C4C"/>
                </a:solidFill>
                <a:effectLst/>
                <a:latin typeface="Arial" pitchFamily="34" charset="0"/>
                <a:cs typeface="Arial" pitchFamily="34" charset="0"/>
              </a:rPr>
              <a:t>Th</a:t>
            </a:r>
            <a:r>
              <a:rPr kumimoji="0" lang="en-US" sz="2800" b="0" i="0" u="none" strike="noStrike" cap="none" normalizeH="0" baseline="0" dirty="0" smtClean="0">
                <a:ln>
                  <a:noFill/>
                </a:ln>
                <a:solidFill>
                  <a:srgbClr val="000000"/>
                </a:solidFill>
                <a:effectLst/>
                <a:latin typeface="Arial" pitchFamily="34" charset="0"/>
                <a:cs typeface="Arial" pitchFamily="34" charset="0"/>
              </a:rPr>
              <a:t>e relative stabilities of various oxidation states of 3d-series elements are due to the extra stability of 3d</a:t>
            </a:r>
            <a:r>
              <a:rPr kumimoji="0" lang="en-US" sz="2800" b="0" i="0" u="none" strike="noStrike" cap="none" normalizeH="0" baseline="30000" dirty="0" smtClean="0">
                <a:ln>
                  <a:noFill/>
                </a:ln>
                <a:solidFill>
                  <a:srgbClr val="000000"/>
                </a:solidFill>
                <a:effectLst/>
                <a:latin typeface="Arial" pitchFamily="34" charset="0"/>
                <a:cs typeface="Arial" pitchFamily="34" charset="0"/>
              </a:rPr>
              <a:t>0</a:t>
            </a:r>
            <a:r>
              <a:rPr kumimoji="0" lang="en-US" sz="2800" b="0" i="0" u="none" strike="noStrike" cap="none" normalizeH="0" baseline="0" dirty="0" smtClean="0">
                <a:ln>
                  <a:noFill/>
                </a:ln>
                <a:solidFill>
                  <a:srgbClr val="000000"/>
                </a:solidFill>
                <a:effectLst/>
                <a:latin typeface="Arial" pitchFamily="34" charset="0"/>
                <a:cs typeface="Arial" pitchFamily="34" charset="0"/>
              </a:rPr>
              <a:t>, 3d</a:t>
            </a:r>
            <a:r>
              <a:rPr kumimoji="0" lang="en-US" sz="2800" b="0" i="0" u="none" strike="noStrike" cap="none" normalizeH="0" baseline="30000" dirty="0" smtClean="0">
                <a:ln>
                  <a:noFill/>
                </a:ln>
                <a:solidFill>
                  <a:srgbClr val="000000"/>
                </a:solidFill>
                <a:effectLst/>
                <a:latin typeface="Arial" pitchFamily="34" charset="0"/>
                <a:cs typeface="Arial" pitchFamily="34" charset="0"/>
              </a:rPr>
              <a:t>5</a:t>
            </a:r>
            <a:r>
              <a:rPr kumimoji="0" lang="en-US" sz="2800" b="0" i="0" u="none" strike="noStrike" cap="none" normalizeH="0" baseline="0" dirty="0" smtClean="0">
                <a:ln>
                  <a:noFill/>
                </a:ln>
                <a:solidFill>
                  <a:srgbClr val="000000"/>
                </a:solidFill>
                <a:effectLst/>
                <a:latin typeface="Arial" pitchFamily="34" charset="0"/>
                <a:cs typeface="Arial" pitchFamily="34" charset="0"/>
              </a:rPr>
              <a:t> and 3d</a:t>
            </a:r>
            <a:r>
              <a:rPr kumimoji="0" lang="en-US" sz="2800" b="0" i="0" u="none" strike="noStrike" cap="none" normalizeH="0" baseline="30000" dirty="0" smtClean="0">
                <a:ln>
                  <a:noFill/>
                </a:ln>
                <a:solidFill>
                  <a:srgbClr val="000000"/>
                </a:solidFill>
                <a:effectLst/>
                <a:latin typeface="Arial" pitchFamily="34" charset="0"/>
                <a:cs typeface="Arial" pitchFamily="34" charset="0"/>
              </a:rPr>
              <a:t>10</a:t>
            </a:r>
            <a:r>
              <a:rPr kumimoji="0" lang="en-US" sz="2800" b="0" i="0" u="none" strike="noStrike" cap="none" normalizeH="0" baseline="0" dirty="0" smtClean="0">
                <a:ln>
                  <a:noFill/>
                </a:ln>
                <a:solidFill>
                  <a:srgbClr val="000000"/>
                </a:solidFill>
                <a:effectLst/>
                <a:latin typeface="Arial" pitchFamily="34" charset="0"/>
                <a:cs typeface="Arial" pitchFamily="34" charset="0"/>
              </a:rPr>
              <a:t>configurations.</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Ti</a:t>
            </a:r>
            <a:r>
              <a:rPr kumimoji="0" lang="en-US" sz="2800" b="0" i="0" u="none" strike="noStrike" cap="none" normalizeH="0" baseline="30000" dirty="0" smtClean="0">
                <a:ln>
                  <a:noFill/>
                </a:ln>
                <a:solidFill>
                  <a:srgbClr val="000000"/>
                </a:solidFill>
                <a:effectLst/>
                <a:latin typeface="Arial" pitchFamily="34" charset="0"/>
                <a:cs typeface="Arial" pitchFamily="34" charset="0"/>
              </a:rPr>
              <a:t>4+</a:t>
            </a:r>
            <a:r>
              <a:rPr kumimoji="0" lang="en-US" sz="2800" b="0" i="0" u="none" strike="noStrike" cap="none" normalizeH="0" baseline="0" dirty="0" smtClean="0">
                <a:ln>
                  <a:noFill/>
                </a:ln>
                <a:solidFill>
                  <a:srgbClr val="000000"/>
                </a:solidFill>
                <a:effectLst/>
                <a:latin typeface="Arial" pitchFamily="34" charset="0"/>
                <a:cs typeface="Arial" pitchFamily="34" charset="0"/>
              </a:rPr>
              <a:t> (3d</a:t>
            </a:r>
            <a:r>
              <a:rPr kumimoji="0" lang="en-US" sz="2800" b="0" i="0" u="none" strike="noStrike" cap="none" normalizeH="0" baseline="30000" dirty="0" smtClean="0">
                <a:ln>
                  <a:noFill/>
                </a:ln>
                <a:solidFill>
                  <a:srgbClr val="000000"/>
                </a:solidFill>
                <a:effectLst/>
                <a:latin typeface="Arial" pitchFamily="34" charset="0"/>
                <a:cs typeface="Arial" pitchFamily="34" charset="0"/>
              </a:rPr>
              <a:t>0</a:t>
            </a:r>
            <a:r>
              <a:rPr kumimoji="0" lang="en-US" sz="2800" b="0" i="0" u="none" strike="noStrike" cap="none" normalizeH="0" baseline="0" dirty="0" smtClean="0">
                <a:ln>
                  <a:noFill/>
                </a:ln>
                <a:solidFill>
                  <a:srgbClr val="000000"/>
                </a:solidFill>
                <a:effectLst/>
                <a:latin typeface="Arial" pitchFamily="34" charset="0"/>
                <a:cs typeface="Arial" pitchFamily="34" charset="0"/>
              </a:rPr>
              <a:t>) is more stable than Ti</a:t>
            </a:r>
            <a:r>
              <a:rPr kumimoji="0" lang="en-US" sz="2800" b="0" i="0" u="none" strike="noStrike" cap="none" normalizeH="0" baseline="30000" dirty="0" smtClean="0">
                <a:ln>
                  <a:noFill/>
                </a:ln>
                <a:solidFill>
                  <a:srgbClr val="000000"/>
                </a:solidFill>
                <a:effectLst/>
                <a:latin typeface="Arial" pitchFamily="34" charset="0"/>
                <a:cs typeface="Arial" pitchFamily="34" charset="0"/>
              </a:rPr>
              <a:t>3+</a:t>
            </a:r>
            <a:r>
              <a:rPr kumimoji="0" lang="en-US" sz="2800" b="0" i="0" u="none" strike="noStrike" cap="none" normalizeH="0" baseline="0" dirty="0" smtClean="0">
                <a:ln>
                  <a:noFill/>
                </a:ln>
                <a:solidFill>
                  <a:srgbClr val="000000"/>
                </a:solidFill>
                <a:effectLst/>
                <a:latin typeface="Arial" pitchFamily="34" charset="0"/>
                <a:cs typeface="Arial" pitchFamily="34" charset="0"/>
              </a:rPr>
              <a:t> (3d</a:t>
            </a:r>
            <a:r>
              <a:rPr kumimoji="0" lang="en-US" sz="2800" b="0" i="0" u="none" strike="noStrike" cap="none" normalizeH="0" baseline="30000" dirty="0" smtClean="0">
                <a:ln>
                  <a:noFill/>
                </a:ln>
                <a:solidFill>
                  <a:srgbClr val="000000"/>
                </a:solidFill>
                <a:effectLst/>
                <a:latin typeface="Arial" pitchFamily="34" charset="0"/>
                <a:cs typeface="Arial" pitchFamily="34" charset="0"/>
              </a:rPr>
              <a:t>1</a:t>
            </a:r>
            <a:r>
              <a:rPr kumimoji="0" lang="en-US" sz="2800" b="0" i="0" u="none" strike="noStrike" cap="none" normalizeH="0" baseline="0" dirty="0" smtClean="0">
                <a:ln>
                  <a:noFill/>
                </a:ln>
                <a:solidFill>
                  <a:srgbClr val="000000"/>
                </a:solidFill>
                <a:effectLst/>
                <a:latin typeface="Arial" pitchFamily="34" charset="0"/>
                <a:cs typeface="Arial" pitchFamily="34" charset="0"/>
              </a:rPr>
              <a:t>)</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Mn</a:t>
            </a:r>
            <a:r>
              <a:rPr kumimoji="0" lang="en-US" sz="2800" b="0" i="0" u="none" strike="noStrike" cap="none" normalizeH="0" baseline="30000" dirty="0" smtClean="0">
                <a:ln>
                  <a:noFill/>
                </a:ln>
                <a:solidFill>
                  <a:srgbClr val="000000"/>
                </a:solidFill>
                <a:effectLst/>
                <a:latin typeface="Arial" pitchFamily="34" charset="0"/>
                <a:cs typeface="Arial" pitchFamily="34" charset="0"/>
              </a:rPr>
              <a:t>2+</a:t>
            </a:r>
            <a:r>
              <a:rPr kumimoji="0" lang="en-US" sz="2800" b="0" i="0" u="none" strike="noStrike" cap="none" normalizeH="0" baseline="0" dirty="0" smtClean="0">
                <a:ln>
                  <a:noFill/>
                </a:ln>
                <a:solidFill>
                  <a:srgbClr val="000000"/>
                </a:solidFill>
                <a:effectLst/>
                <a:latin typeface="Arial" pitchFamily="34" charset="0"/>
                <a:cs typeface="Arial" pitchFamily="34" charset="0"/>
              </a:rPr>
              <a:t> (3d</a:t>
            </a:r>
            <a:r>
              <a:rPr kumimoji="0" lang="en-US" sz="2800" b="0" i="0" u="none" strike="noStrike" cap="none" normalizeH="0" baseline="30000" dirty="0" smtClean="0">
                <a:ln>
                  <a:noFill/>
                </a:ln>
                <a:solidFill>
                  <a:srgbClr val="000000"/>
                </a:solidFill>
                <a:effectLst/>
                <a:latin typeface="Arial" pitchFamily="34" charset="0"/>
                <a:cs typeface="Arial" pitchFamily="34" charset="0"/>
              </a:rPr>
              <a:t>5</a:t>
            </a:r>
            <a:r>
              <a:rPr kumimoji="0" lang="en-US" sz="2800" b="0" i="0" u="none" strike="noStrike" cap="none" normalizeH="0" baseline="0" dirty="0" smtClean="0">
                <a:ln>
                  <a:noFill/>
                </a:ln>
                <a:solidFill>
                  <a:srgbClr val="000000"/>
                </a:solidFill>
                <a:effectLst/>
                <a:latin typeface="Arial" pitchFamily="34" charset="0"/>
                <a:cs typeface="Arial" pitchFamily="34" charset="0"/>
              </a:rPr>
              <a:t>) is more stable than Mn</a:t>
            </a:r>
            <a:r>
              <a:rPr kumimoji="0" lang="en-US" sz="2800" b="0" i="0" u="none" strike="noStrike" cap="none" normalizeH="0" baseline="30000" dirty="0" smtClean="0">
                <a:ln>
                  <a:noFill/>
                </a:ln>
                <a:solidFill>
                  <a:srgbClr val="000000"/>
                </a:solidFill>
                <a:effectLst/>
                <a:latin typeface="Arial" pitchFamily="34" charset="0"/>
                <a:cs typeface="Arial" pitchFamily="34" charset="0"/>
              </a:rPr>
              <a:t>4+</a:t>
            </a:r>
            <a:r>
              <a:rPr kumimoji="0" lang="en-US" sz="2800" b="0" i="0" u="none" strike="noStrike" cap="none" normalizeH="0" baseline="0" dirty="0" smtClean="0">
                <a:ln>
                  <a:noFill/>
                </a:ln>
                <a:solidFill>
                  <a:srgbClr val="000000"/>
                </a:solidFill>
                <a:effectLst/>
                <a:latin typeface="Arial" pitchFamily="34" charset="0"/>
                <a:cs typeface="Arial" pitchFamily="34" charset="0"/>
              </a:rPr>
              <a:t> (3d</a:t>
            </a:r>
            <a:r>
              <a:rPr kumimoji="0" lang="en-US" sz="2800" b="0" i="0" u="none" strike="noStrike" cap="none" normalizeH="0" baseline="30000" dirty="0" smtClean="0">
                <a:ln>
                  <a:noFill/>
                </a:ln>
                <a:solidFill>
                  <a:srgbClr val="000000"/>
                </a:solidFill>
                <a:effectLst/>
                <a:latin typeface="Arial" pitchFamily="34" charset="0"/>
                <a:cs typeface="Arial" pitchFamily="34" charset="0"/>
              </a:rPr>
              <a:t>4</a:t>
            </a:r>
            <a:r>
              <a:rPr kumimoji="0" lang="en-US" sz="2800" b="0" i="0" u="none" strike="noStrike" cap="none" normalizeH="0" baseline="0" dirty="0" smtClean="0">
                <a:ln>
                  <a:noFill/>
                </a:ln>
                <a:solidFill>
                  <a:srgbClr val="000000"/>
                </a:solidFill>
                <a:effectLst/>
                <a:latin typeface="Arial" pitchFamily="34" charset="0"/>
                <a:cs typeface="Arial" pitchFamily="34" charset="0"/>
              </a:rPr>
              <a:t>).</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The higher oxidation state of 4d and 5d series elements are generally more stable than those of the elements of 3d series, e.g., Mo, </a:t>
            </a:r>
            <a:r>
              <a:rPr kumimoji="0" lang="en-US" sz="2800" b="0" i="0" u="none" strike="noStrike" cap="none" normalizeH="0" baseline="0" dirty="0" err="1" smtClean="0">
                <a:ln>
                  <a:noFill/>
                </a:ln>
                <a:solidFill>
                  <a:srgbClr val="000000"/>
                </a:solidFill>
                <a:effectLst/>
                <a:latin typeface="Arial" pitchFamily="34" charset="0"/>
                <a:cs typeface="Arial" pitchFamily="34" charset="0"/>
              </a:rPr>
              <a:t>Tc</a:t>
            </a:r>
            <a:r>
              <a:rPr kumimoji="0" lang="en-US" sz="2800" b="0" i="0" u="none" strike="noStrike" cap="none" normalizeH="0" baseline="0" dirty="0" smtClean="0">
                <a:ln>
                  <a:noFill/>
                </a:ln>
                <a:solidFill>
                  <a:srgbClr val="000000"/>
                </a:solidFill>
                <a:effectLst/>
                <a:latin typeface="Arial" pitchFamily="34" charset="0"/>
                <a:cs typeface="Arial" pitchFamily="34" charset="0"/>
              </a:rPr>
              <a:t> (4d series elements) and W, Re (5d-series elements) s.</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The highest oxidation states of second and third row elements are encountered in compounds containing the more electronegative elements </a:t>
            </a:r>
            <a:r>
              <a:rPr kumimoji="0" lang="en-US" sz="2800" b="0" i="1" u="none" strike="noStrike" cap="none" normalizeH="0" baseline="0" dirty="0" smtClean="0">
                <a:ln>
                  <a:noFill/>
                </a:ln>
                <a:solidFill>
                  <a:srgbClr val="000000"/>
                </a:solidFill>
                <a:effectLst/>
                <a:latin typeface="Arial" pitchFamily="34" charset="0"/>
                <a:cs typeface="Arial" pitchFamily="34" charset="0"/>
              </a:rPr>
              <a:t>viz.</a:t>
            </a:r>
            <a:r>
              <a:rPr kumimoji="0" lang="en-US" sz="2800" b="0" i="0" u="none" strike="noStrike" cap="none" normalizeH="0" baseline="0" dirty="0" smtClean="0">
                <a:ln>
                  <a:noFill/>
                </a:ln>
                <a:solidFill>
                  <a:srgbClr val="000000"/>
                </a:solidFill>
                <a:effectLst/>
                <a:latin typeface="Arial" pitchFamily="34" charset="0"/>
                <a:cs typeface="Arial" pitchFamily="34" charset="0"/>
              </a:rPr>
              <a:t> F, O and </a:t>
            </a:r>
            <a:r>
              <a:rPr kumimoji="0" lang="en-US" sz="2800" b="0" i="0" u="none" strike="noStrike" cap="none" normalizeH="0" baseline="0" dirty="0" err="1" smtClean="0">
                <a:ln>
                  <a:noFill/>
                </a:ln>
                <a:solidFill>
                  <a:srgbClr val="000000"/>
                </a:solidFill>
                <a:effectLst/>
                <a:latin typeface="Arial" pitchFamily="34" charset="0"/>
                <a:cs typeface="Arial" pitchFamily="34" charset="0"/>
              </a:rPr>
              <a:t>Cl</a:t>
            </a:r>
            <a:endParaRPr kumimoji="0" lang="en-US" sz="28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1745" name="Rectangle 1"/>
          <p:cNvSpPr>
            <a:spLocks noChangeArrowheads="1"/>
          </p:cNvSpPr>
          <p:nvPr/>
        </p:nvSpPr>
        <p:spPr bwMode="auto">
          <a:xfrm>
            <a:off x="428596" y="357166"/>
            <a:ext cx="8429684" cy="5539978"/>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pitchFamily="34" charset="0"/>
                <a:cs typeface="Arial" pitchFamily="34" charset="0"/>
              </a:rPr>
              <a:t>Magnetic Property</a:t>
            </a:r>
            <a:endParaRPr kumimoji="0" lang="en-US" sz="24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4C4C4C"/>
                </a:solidFill>
                <a:effectLst/>
                <a:latin typeface="Arial" pitchFamily="34" charset="0"/>
                <a:cs typeface="Arial" pitchFamily="34" charset="0"/>
              </a:rPr>
              <a:t>On the basis of behavior in a magnetic field, substance are classified as paramagnetic, diamagnetic and ferromagnetic. Those substance which are attracted by the applied magnetic field are called paramagnetic where as those which are repelled by the magnetic field are called diamagnetic. Substances which are very strongly attracted by the applied field are called ferromagnetic.</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4C4C4C"/>
                </a:solidFill>
                <a:effectLst/>
                <a:latin typeface="Arial" pitchFamily="34" charset="0"/>
                <a:cs typeface="Arial" pitchFamily="34" charset="0"/>
              </a:rPr>
              <a:t>Paramagnetism</a:t>
            </a:r>
            <a:r>
              <a:rPr kumimoji="0" lang="en-US" sz="2400" b="0" i="0" u="none" strike="noStrike" cap="none" normalizeH="0" baseline="0" dirty="0" smtClean="0">
                <a:ln>
                  <a:noFill/>
                </a:ln>
                <a:solidFill>
                  <a:srgbClr val="4C4C4C"/>
                </a:solidFill>
                <a:effectLst/>
                <a:latin typeface="Arial" pitchFamily="34" charset="0"/>
                <a:cs typeface="Arial" pitchFamily="34" charset="0"/>
              </a:rPr>
              <a:t> is a property due to the presence of unpaired electrons. Thus most of the transition metals are paramagnetic. As the number of unpaired electrons increases, the paramagnetic character also increases.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4C4C4C"/>
                </a:solidFill>
                <a:effectLst/>
                <a:latin typeface="Arial" pitchFamily="34" charset="0"/>
                <a:cs typeface="Arial" pitchFamily="34" charset="0"/>
              </a:rPr>
              <a:t>The magnetic moment is calculated from the following formula </a:t>
            </a:r>
            <a:r>
              <a:rPr kumimoji="0" lang="en-US" sz="2400" b="0" i="0" u="none" strike="noStrike" cap="none" normalizeH="0" baseline="0" dirty="0" smtClean="0">
                <a:ln>
                  <a:noFill/>
                </a:ln>
                <a:solidFill>
                  <a:srgbClr val="B22222"/>
                </a:solidFill>
                <a:effectLst/>
                <a:latin typeface="Arial" pitchFamily="34" charset="0"/>
                <a:cs typeface="Arial" pitchFamily="34" charset="0"/>
              </a:rPr>
              <a:t>μ = √n(n+2) BM</a:t>
            </a:r>
            <a:r>
              <a:rPr kumimoji="0" lang="en-US" sz="2400" b="0" i="0" u="none" strike="noStrike" cap="none" normalizeH="0" baseline="0" dirty="0" smtClean="0">
                <a:ln>
                  <a:noFill/>
                </a:ln>
                <a:solidFill>
                  <a:srgbClr val="4C4C4C"/>
                </a:solidFill>
                <a:effectLst/>
                <a:latin typeface="Arial" pitchFamily="34" charset="0"/>
                <a:cs typeface="Arial" pitchFamily="34" charset="0"/>
              </a:rPr>
              <a:t> where n is the number of unpaired electrons and B. M stands for Bohr </a:t>
            </a:r>
            <a:r>
              <a:rPr kumimoji="0" lang="en-US" sz="2400" b="0" i="0" u="none" strike="noStrike" cap="none" normalizeH="0" baseline="0" dirty="0" err="1" smtClean="0">
                <a:ln>
                  <a:noFill/>
                </a:ln>
                <a:solidFill>
                  <a:srgbClr val="4C4C4C"/>
                </a:solidFill>
                <a:effectLst/>
                <a:latin typeface="Arial" pitchFamily="34" charset="0"/>
                <a:cs typeface="Arial" pitchFamily="34" charset="0"/>
              </a:rPr>
              <a:t>magneton</a:t>
            </a:r>
            <a:r>
              <a:rPr kumimoji="0" lang="en-US" sz="2400" b="0" i="0" u="none" strike="noStrike" cap="none" normalizeH="0" baseline="0" dirty="0" smtClean="0">
                <a:ln>
                  <a:noFill/>
                </a:ln>
                <a:solidFill>
                  <a:srgbClr val="4C4C4C"/>
                </a:solidFill>
                <a:effectLst/>
                <a:latin typeface="Arial" pitchFamily="34"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18" y="274638"/>
            <a:ext cx="6143668" cy="796908"/>
          </a:xfrm>
          <a:solidFill>
            <a:schemeClr val="tx2">
              <a:lumMod val="20000"/>
              <a:lumOff val="80000"/>
            </a:schemeClr>
          </a:solidFill>
        </p:spPr>
        <p:txBody>
          <a:bodyPr/>
          <a:lstStyle/>
          <a:p>
            <a:r>
              <a:rPr lang="en-IN" dirty="0" smtClean="0"/>
              <a:t>D-BLOCK ELEMENTS</a:t>
            </a:r>
            <a:endParaRPr lang="en-IN" dirty="0"/>
          </a:p>
        </p:txBody>
      </p:sp>
      <p:sp>
        <p:nvSpPr>
          <p:cNvPr id="3" name="Content Placeholder 2"/>
          <p:cNvSpPr>
            <a:spLocks noGrp="1"/>
          </p:cNvSpPr>
          <p:nvPr>
            <p:ph idx="1"/>
          </p:nvPr>
        </p:nvSpPr>
        <p:spPr>
          <a:solidFill>
            <a:schemeClr val="tx2">
              <a:lumMod val="40000"/>
              <a:lumOff val="60000"/>
            </a:schemeClr>
          </a:solidFill>
        </p:spPr>
        <p:txBody>
          <a:bodyPr/>
          <a:lstStyle/>
          <a:p>
            <a:r>
              <a:rPr lang="en-IN" dirty="0"/>
              <a:t>The elements which are present between s and p-block elements in the modern periodic table are called transition elements</a:t>
            </a:r>
            <a:r>
              <a:rPr lang="en-IN" dirty="0" smtClean="0"/>
              <a:t>. Transition </a:t>
            </a:r>
            <a:r>
              <a:rPr lang="en-IN" dirty="0"/>
              <a:t>elements have partly filled (n-1) d-</a:t>
            </a:r>
            <a:r>
              <a:rPr lang="en-IN" dirty="0" err="1"/>
              <a:t>orbitals</a:t>
            </a:r>
            <a:r>
              <a:rPr lang="en-IN" dirty="0"/>
              <a:t>.</a:t>
            </a:r>
          </a:p>
          <a:p>
            <a:r>
              <a:rPr lang="en-IN" dirty="0"/>
              <a:t>In transition elements the last electron enters penultimate d </a:t>
            </a:r>
            <a:r>
              <a:rPr lang="en-IN" dirty="0" smtClean="0"/>
              <a:t>orbital </a:t>
            </a:r>
            <a:r>
              <a:rPr lang="en-IN" dirty="0"/>
              <a:t>i.e. (n-1)d </a:t>
            </a:r>
            <a:r>
              <a:rPr lang="en-IN" dirty="0" err="1" smtClean="0"/>
              <a:t>orbitals</a:t>
            </a:r>
            <a:r>
              <a:rPr lang="en-IN" dirty="0" smtClean="0"/>
              <a:t>.</a:t>
            </a:r>
            <a:r>
              <a:rPr lang="en-IN" dirty="0"/>
              <a:t> </a:t>
            </a:r>
          </a:p>
          <a:p>
            <a:r>
              <a:rPr lang="en-IN" dirty="0"/>
              <a:t>The general valence shell configurations of transition elements is  (n-1)d</a:t>
            </a:r>
            <a:r>
              <a:rPr lang="en-IN" baseline="30000" dirty="0"/>
              <a:t>1–10</a:t>
            </a:r>
            <a:r>
              <a:rPr lang="en-IN" dirty="0"/>
              <a:t>.ns</a:t>
            </a:r>
            <a:r>
              <a:rPr lang="en-IN" baseline="30000" dirty="0"/>
              <a:t>0, 1, 2</a:t>
            </a:r>
            <a:r>
              <a:rPr lang="en-IN"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2769" name="Rectangle 1"/>
          <p:cNvSpPr>
            <a:spLocks noChangeArrowheads="1"/>
          </p:cNvSpPr>
          <p:nvPr/>
        </p:nvSpPr>
        <p:spPr bwMode="auto">
          <a:xfrm>
            <a:off x="357158" y="285728"/>
            <a:ext cx="8501122" cy="3939540"/>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0000"/>
                </a:solidFill>
                <a:effectLst/>
                <a:latin typeface="Arial" pitchFamily="34" charset="0"/>
                <a:cs typeface="Arial" pitchFamily="34" charset="0"/>
              </a:rPr>
              <a:t>Density</a:t>
            </a:r>
            <a:endParaRPr kumimoji="0" lang="en-US" sz="3200" b="0" i="0" u="none" strike="noStrike" cap="none" normalizeH="0" baseline="0" dirty="0" smtClean="0">
              <a:ln>
                <a:noFill/>
              </a:ln>
              <a:solidFill>
                <a:srgbClr val="4C4C4C"/>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pitchFamily="34" charset="0"/>
                <a:cs typeface="Arial" pitchFamily="34" charset="0"/>
              </a:rPr>
              <a:t>Because of small size of their atoms and strong metallic bonding the density and hardness of transition elements are high. Except for mercury, which is a liquid at room temperature all other elements are solid metals exhibiting all the characteristics of a metal.</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33794" name="Picture 2"/>
          <p:cNvPicPr>
            <a:picLocks noChangeAspect="1" noChangeArrowheads="1"/>
          </p:cNvPicPr>
          <p:nvPr/>
        </p:nvPicPr>
        <p:blipFill>
          <a:blip r:embed="rId2"/>
          <a:srcRect/>
          <a:stretch>
            <a:fillRect/>
          </a:stretch>
        </p:blipFill>
        <p:spPr bwMode="auto">
          <a:xfrm>
            <a:off x="214282" y="0"/>
            <a:ext cx="8503492" cy="664371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050" name="Picture 2"/>
          <p:cNvPicPr>
            <a:picLocks noGrp="1" noChangeAspect="1" noChangeArrowheads="1"/>
          </p:cNvPicPr>
          <p:nvPr>
            <p:ph idx="1"/>
          </p:nvPr>
        </p:nvPicPr>
        <p:blipFill>
          <a:blip r:embed="rId2"/>
          <a:srcRect/>
          <a:stretch>
            <a:fillRect/>
          </a:stretch>
        </p:blipFill>
        <p:spPr bwMode="auto">
          <a:xfrm>
            <a:off x="357158" y="0"/>
            <a:ext cx="8229600" cy="6858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71480"/>
            <a:ext cx="8929718" cy="928694"/>
          </a:xfrm>
        </p:spPr>
        <p:txBody>
          <a:bodyPr>
            <a:normAutofit fontScale="90000"/>
          </a:bodyPr>
          <a:lstStyle/>
          <a:p>
            <a:r>
              <a:rPr lang="en-IN" dirty="0" smtClean="0"/>
              <a:t>GENERAL CHARACTERS OF d-BLOCK ELEMENTS</a:t>
            </a:r>
            <a:br>
              <a:rPr lang="en-IN" dirty="0" smtClean="0"/>
            </a:br>
            <a:endParaRPr lang="en-IN" dirty="0"/>
          </a:p>
        </p:txBody>
      </p:sp>
      <p:sp>
        <p:nvSpPr>
          <p:cNvPr id="3" name="Rectangle 2"/>
          <p:cNvSpPr/>
          <p:nvPr/>
        </p:nvSpPr>
        <p:spPr>
          <a:xfrm>
            <a:off x="1500166" y="1428736"/>
            <a:ext cx="6215106" cy="5109091"/>
          </a:xfrm>
          <a:prstGeom prst="rect">
            <a:avLst/>
          </a:prstGeom>
          <a:solidFill>
            <a:schemeClr val="bg2">
              <a:lumMod val="75000"/>
            </a:schemeClr>
          </a:solidFill>
        </p:spPr>
        <p:txBody>
          <a:bodyPr wrap="square">
            <a:spAutoFit/>
          </a:bodyPr>
          <a:lstStyle/>
          <a:p>
            <a:pPr>
              <a:buFont typeface="Arial" pitchFamily="34" charset="0"/>
              <a:buChar char="•"/>
            </a:pPr>
            <a:r>
              <a:rPr lang="en-IN" sz="2800" b="1" dirty="0"/>
              <a:t>Metallic Character </a:t>
            </a:r>
            <a:endParaRPr lang="en-IN" sz="2800" b="1" dirty="0" smtClean="0"/>
          </a:p>
          <a:p>
            <a:pPr>
              <a:buFont typeface="Arial" pitchFamily="34" charset="0"/>
              <a:buChar char="•"/>
            </a:pPr>
            <a:r>
              <a:rPr lang="en-IN" sz="2800" b="1" dirty="0"/>
              <a:t>Melting and Boiling Point</a:t>
            </a:r>
            <a:endParaRPr lang="en-IN" sz="2800" dirty="0"/>
          </a:p>
          <a:p>
            <a:pPr>
              <a:buFont typeface="Arial" pitchFamily="34" charset="0"/>
              <a:buChar char="•"/>
            </a:pPr>
            <a:r>
              <a:rPr lang="en-IN" sz="2800" b="1" dirty="0"/>
              <a:t>Atomic (Covalent) and Ionic Radii</a:t>
            </a:r>
            <a:endParaRPr lang="en-IN" sz="2800" dirty="0"/>
          </a:p>
          <a:p>
            <a:pPr>
              <a:buFont typeface="Arial" pitchFamily="34" charset="0"/>
              <a:buChar char="•"/>
            </a:pPr>
            <a:r>
              <a:rPr lang="en-IN" sz="2800" b="1" dirty="0"/>
              <a:t>The ionization energy (IE) </a:t>
            </a:r>
            <a:endParaRPr lang="en-IN" sz="2800" dirty="0"/>
          </a:p>
          <a:p>
            <a:pPr>
              <a:buFont typeface="Arial" pitchFamily="34" charset="0"/>
              <a:buChar char="•"/>
            </a:pPr>
            <a:r>
              <a:rPr lang="en-IN" sz="2800" b="1" dirty="0"/>
              <a:t>Colour</a:t>
            </a:r>
            <a:endParaRPr lang="en-IN" sz="2800" dirty="0"/>
          </a:p>
          <a:p>
            <a:pPr>
              <a:buFont typeface="Arial" pitchFamily="34" charset="0"/>
              <a:buChar char="•"/>
            </a:pPr>
            <a:r>
              <a:rPr lang="en-IN" sz="2800" b="1" dirty="0"/>
              <a:t>Formation of Alloys</a:t>
            </a:r>
            <a:endParaRPr lang="en-IN" sz="2800" dirty="0"/>
          </a:p>
          <a:p>
            <a:pPr>
              <a:buFont typeface="Arial" pitchFamily="34" charset="0"/>
              <a:buChar char="•"/>
            </a:pPr>
            <a:r>
              <a:rPr lang="en-IN" sz="2800" b="1" dirty="0"/>
              <a:t>Interstitial Compounds</a:t>
            </a:r>
            <a:endParaRPr lang="en-IN" sz="2800" dirty="0"/>
          </a:p>
          <a:p>
            <a:pPr>
              <a:buFont typeface="Arial" pitchFamily="34" charset="0"/>
              <a:buChar char="•"/>
            </a:pPr>
            <a:r>
              <a:rPr lang="en-IN" sz="2800" b="1" dirty="0"/>
              <a:t>Catalytic Property </a:t>
            </a:r>
            <a:r>
              <a:rPr lang="en-IN" sz="2800" dirty="0"/>
              <a:t> </a:t>
            </a:r>
          </a:p>
          <a:p>
            <a:pPr>
              <a:buFont typeface="Arial" pitchFamily="34" charset="0"/>
              <a:buChar char="•"/>
            </a:pPr>
            <a:r>
              <a:rPr lang="en-IN" sz="2800" b="1" dirty="0"/>
              <a:t>Complex Formation </a:t>
            </a:r>
            <a:endParaRPr lang="en-IN" sz="2800" dirty="0"/>
          </a:p>
          <a:p>
            <a:pPr>
              <a:buFont typeface="Arial" pitchFamily="34" charset="0"/>
              <a:buChar char="•"/>
            </a:pPr>
            <a:r>
              <a:rPr lang="en-IN" sz="2800" b="1" dirty="0"/>
              <a:t>Magnetic Property</a:t>
            </a:r>
            <a:endParaRPr lang="en-IN" sz="2800" dirty="0"/>
          </a:p>
          <a:p>
            <a:pPr>
              <a:buFont typeface="Arial" pitchFamily="34" charset="0"/>
              <a:buChar char="•"/>
            </a:pPr>
            <a:r>
              <a:rPr lang="en-IN" sz="2800" b="1" dirty="0"/>
              <a:t>Density</a:t>
            </a:r>
            <a:endParaRPr lang="en-IN" sz="2800" dirty="0"/>
          </a:p>
          <a:p>
            <a:pPr>
              <a:buFont typeface="Arial" pitchFamily="34" charset="0"/>
              <a:buChar char="•"/>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a:solidFill>
            <a:schemeClr val="accent1"/>
          </a:solidFill>
        </p:spPr>
        <p:txBody>
          <a:bodyPr>
            <a:normAutofit fontScale="90000"/>
          </a:bodyPr>
          <a:lstStyle/>
          <a:p>
            <a:r>
              <a:rPr lang="en-IN" dirty="0" smtClean="0"/>
              <a:t>METALLIC CHARACTER</a:t>
            </a:r>
            <a:endParaRPr lang="en-IN" dirty="0"/>
          </a:p>
        </p:txBody>
      </p:sp>
      <p:sp>
        <p:nvSpPr>
          <p:cNvPr id="3" name="Rectangle 2"/>
          <p:cNvSpPr/>
          <p:nvPr/>
        </p:nvSpPr>
        <p:spPr>
          <a:xfrm>
            <a:off x="214282" y="1214422"/>
            <a:ext cx="8643998" cy="5262979"/>
          </a:xfrm>
          <a:prstGeom prst="rect">
            <a:avLst/>
          </a:prstGeom>
          <a:solidFill>
            <a:schemeClr val="tx2">
              <a:lumMod val="40000"/>
              <a:lumOff val="60000"/>
            </a:schemeClr>
          </a:solidFill>
        </p:spPr>
        <p:txBody>
          <a:bodyPr wrap="square">
            <a:spAutoFit/>
          </a:bodyPr>
          <a:lstStyle/>
          <a:p>
            <a:pPr>
              <a:buFont typeface="Arial" pitchFamily="34" charset="0"/>
              <a:buChar char="•"/>
            </a:pPr>
            <a:r>
              <a:rPr lang="en-IN" sz="2800" dirty="0"/>
              <a:t>All the transition elements are metals; this is because the number of electrons in outermost shell is only 2.</a:t>
            </a:r>
          </a:p>
          <a:p>
            <a:pPr>
              <a:buFont typeface="Arial" pitchFamily="34" charset="0"/>
              <a:buChar char="•"/>
            </a:pPr>
            <a:r>
              <a:rPr lang="en-IN" sz="2800" dirty="0"/>
              <a:t>Transition metals are hard, malleable and ductile due to presence of strong metallic bonds.</a:t>
            </a:r>
          </a:p>
          <a:p>
            <a:pPr>
              <a:buFont typeface="Arial" pitchFamily="34" charset="0"/>
              <a:buChar char="•"/>
            </a:pPr>
            <a:r>
              <a:rPr lang="en-IN" sz="2800" dirty="0"/>
              <a:t>Transition metals crystallize in all the three face centred cubic (</a:t>
            </a:r>
            <a:r>
              <a:rPr lang="en-IN" sz="2800" dirty="0" err="1"/>
              <a:t>fcc</a:t>
            </a:r>
            <a:r>
              <a:rPr lang="en-IN" sz="2800" dirty="0"/>
              <a:t>), hexagonal close packed (</a:t>
            </a:r>
            <a:r>
              <a:rPr lang="en-IN" sz="2800" dirty="0" err="1"/>
              <a:t>hcp</a:t>
            </a:r>
            <a:r>
              <a:rPr lang="en-IN" sz="2800" dirty="0"/>
              <a:t>) and body centred cubic (bcc) crystals.</a:t>
            </a:r>
          </a:p>
          <a:p>
            <a:pPr>
              <a:buFont typeface="Arial" pitchFamily="34" charset="0"/>
              <a:buChar char="•"/>
            </a:pPr>
            <a:r>
              <a:rPr lang="en-IN" sz="2800" dirty="0"/>
              <a:t>Transition metals </a:t>
            </a:r>
            <a:r>
              <a:rPr lang="en-IN" sz="2800" dirty="0" smtClean="0"/>
              <a:t>are </a:t>
            </a:r>
            <a:r>
              <a:rPr lang="en-IN" sz="2800" dirty="0"/>
              <a:t>softer and </a:t>
            </a:r>
            <a:r>
              <a:rPr lang="en-IN" sz="2800" dirty="0" smtClean="0"/>
              <a:t>more ductile.</a:t>
            </a:r>
            <a:endParaRPr lang="en-IN" sz="2800" dirty="0"/>
          </a:p>
          <a:p>
            <a:pPr>
              <a:buFont typeface="Arial" pitchFamily="34" charset="0"/>
              <a:buChar char="•"/>
            </a:pPr>
            <a:r>
              <a:rPr lang="en-IN" sz="2800" dirty="0"/>
              <a:t>Along with metallic bonding, transition metals also show covalent bonding due to </a:t>
            </a:r>
            <a:r>
              <a:rPr lang="en-IN" sz="2800" dirty="0" smtClean="0"/>
              <a:t>presence </a:t>
            </a:r>
            <a:r>
              <a:rPr lang="en-IN" sz="2800" dirty="0"/>
              <a:t>of unfilled d-</a:t>
            </a:r>
            <a:r>
              <a:rPr lang="en-IN" sz="2800" dirty="0" err="1"/>
              <a:t>orbitals</a:t>
            </a:r>
            <a:r>
              <a:rPr lang="en-IN" sz="2800" dirty="0"/>
              <a:t>.</a:t>
            </a:r>
          </a:p>
          <a:p>
            <a:pPr>
              <a:buFont typeface="Arial" pitchFamily="34" charset="0"/>
              <a:buChar char="•"/>
            </a:pPr>
            <a:r>
              <a:rPr lang="en-IN" sz="2800" dirty="0"/>
              <a:t>As transition elements are metals so they  good conductors of heat and electricity.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372476" cy="642942"/>
          </a:xfrm>
          <a:solidFill>
            <a:schemeClr val="accent2">
              <a:lumMod val="60000"/>
              <a:lumOff val="40000"/>
            </a:schemeClr>
          </a:solidFill>
        </p:spPr>
        <p:txBody>
          <a:bodyPr>
            <a:normAutofit fontScale="90000"/>
          </a:bodyPr>
          <a:lstStyle/>
          <a:p>
            <a:r>
              <a:rPr lang="en-IN" dirty="0" smtClean="0"/>
              <a:t>MELTING AND BOILING POINT</a:t>
            </a:r>
            <a:endParaRPr lang="en-IN" dirty="0"/>
          </a:p>
        </p:txBody>
      </p:sp>
      <p:sp>
        <p:nvSpPr>
          <p:cNvPr id="5" name="Rectangle 4"/>
          <p:cNvSpPr/>
          <p:nvPr/>
        </p:nvSpPr>
        <p:spPr>
          <a:xfrm>
            <a:off x="357094" y="857232"/>
            <a:ext cx="8429748" cy="3970318"/>
          </a:xfrm>
          <a:prstGeom prst="rect">
            <a:avLst/>
          </a:prstGeom>
          <a:solidFill>
            <a:schemeClr val="accent2">
              <a:lumMod val="40000"/>
              <a:lumOff val="60000"/>
            </a:schemeClr>
          </a:solidFill>
        </p:spPr>
        <p:txBody>
          <a:bodyPr wrap="square">
            <a:spAutoFit/>
          </a:bodyPr>
          <a:lstStyle/>
          <a:p>
            <a:pPr>
              <a:buFont typeface="Arial" pitchFamily="34" charset="0"/>
              <a:buChar char="•"/>
            </a:pPr>
            <a:r>
              <a:rPr lang="en-IN" sz="2800" dirty="0"/>
              <a:t>T</a:t>
            </a:r>
            <a:r>
              <a:rPr lang="en-IN" sz="2800" dirty="0" smtClean="0"/>
              <a:t>ransition </a:t>
            </a:r>
            <a:r>
              <a:rPr lang="en-IN" sz="2800" dirty="0"/>
              <a:t>metals usually have very high value of melting and boiling points due to presence of strong metallic bonds</a:t>
            </a:r>
            <a:r>
              <a:rPr lang="en-IN" sz="2800" dirty="0" smtClean="0"/>
              <a:t>.</a:t>
            </a:r>
          </a:p>
          <a:p>
            <a:pPr>
              <a:buFont typeface="Arial" pitchFamily="34" charset="0"/>
              <a:buChar char="•"/>
            </a:pPr>
            <a:r>
              <a:rPr lang="en-IN" sz="2800" dirty="0"/>
              <a:t>Zn, </a:t>
            </a:r>
            <a:r>
              <a:rPr lang="en-IN" sz="2800" dirty="0" err="1"/>
              <a:t>Cd</a:t>
            </a:r>
            <a:r>
              <a:rPr lang="en-IN" sz="2800" dirty="0"/>
              <a:t> and Hg metals have lower metaling and boiling points as they have completely filled d </a:t>
            </a:r>
            <a:r>
              <a:rPr lang="en-IN" sz="2800" dirty="0" err="1"/>
              <a:t>orbitals</a:t>
            </a:r>
            <a:r>
              <a:rPr lang="en-IN" sz="2800" dirty="0"/>
              <a:t> because of which no unpaired electron is available. Because of unavailability of unpaired electrons, these metals do not undergo covalent bonding. Rest of the transition metals does have metallic as well as covalent bonding.</a:t>
            </a:r>
          </a:p>
        </p:txBody>
      </p:sp>
      <p:pic>
        <p:nvPicPr>
          <p:cNvPr id="3076" name="Picture 4" descr="Melting and Boiling Point"/>
          <p:cNvPicPr>
            <a:picLocks noChangeAspect="1" noChangeArrowheads="1"/>
          </p:cNvPicPr>
          <p:nvPr/>
        </p:nvPicPr>
        <p:blipFill>
          <a:blip r:embed="rId2"/>
          <a:srcRect/>
          <a:stretch>
            <a:fillRect/>
          </a:stretch>
        </p:blipFill>
        <p:spPr bwMode="auto">
          <a:xfrm>
            <a:off x="7410450" y="8572536"/>
            <a:ext cx="3467100" cy="1600200"/>
          </a:xfrm>
          <a:prstGeom prst="rect">
            <a:avLst/>
          </a:prstGeom>
          <a:noFill/>
        </p:spPr>
      </p:pic>
      <p:pic>
        <p:nvPicPr>
          <p:cNvPr id="3078" name="Picture 6" descr="Melting and Boiling Point"/>
          <p:cNvPicPr>
            <a:picLocks noChangeAspect="1" noChangeArrowheads="1"/>
          </p:cNvPicPr>
          <p:nvPr/>
        </p:nvPicPr>
        <p:blipFill>
          <a:blip r:embed="rId2"/>
          <a:srcRect/>
          <a:stretch>
            <a:fillRect/>
          </a:stretch>
        </p:blipFill>
        <p:spPr bwMode="auto">
          <a:xfrm>
            <a:off x="1857356" y="4929198"/>
            <a:ext cx="5643602" cy="192880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a:solidFill>
            <a:schemeClr val="tx2">
              <a:lumMod val="20000"/>
              <a:lumOff val="80000"/>
            </a:schemeClr>
          </a:solidFill>
        </p:spPr>
        <p:txBody>
          <a:bodyPr>
            <a:normAutofit fontScale="90000"/>
          </a:bodyPr>
          <a:lstStyle/>
          <a:p>
            <a:r>
              <a:rPr lang="en-IN" b="1" dirty="0"/>
              <a:t>Atomic (Covalent) and Ionic Radii</a:t>
            </a:r>
            <a:r>
              <a:rPr lang="en-IN" dirty="0"/>
              <a:t/>
            </a:r>
            <a:br>
              <a:rPr lang="en-IN" dirty="0"/>
            </a:br>
            <a:endParaRPr lang="en-IN" dirty="0"/>
          </a:p>
        </p:txBody>
      </p:sp>
      <p:sp>
        <p:nvSpPr>
          <p:cNvPr id="4" name="Rectangle 3"/>
          <p:cNvSpPr/>
          <p:nvPr/>
        </p:nvSpPr>
        <p:spPr>
          <a:xfrm>
            <a:off x="0" y="642919"/>
            <a:ext cx="9144000" cy="6400624"/>
          </a:xfrm>
          <a:prstGeom prst="rect">
            <a:avLst/>
          </a:prstGeom>
          <a:solidFill>
            <a:schemeClr val="tx2">
              <a:lumMod val="60000"/>
              <a:lumOff val="40000"/>
            </a:schemeClr>
          </a:solidFill>
        </p:spPr>
        <p:txBody>
          <a:bodyPr wrap="square">
            <a:spAutoFit/>
          </a:bodyPr>
          <a:lstStyle/>
          <a:p>
            <a:pPr>
              <a:buFont typeface="Arial" pitchFamily="34" charset="0"/>
              <a:buChar char="•"/>
            </a:pPr>
            <a:r>
              <a:rPr lang="en-IN" sz="2400" dirty="0"/>
              <a:t>The covalent radii of the elements decrease from left to right across a row in the transition series. This is because of the poor screening by the d electrons due to which, the nuclear charge attracts all of the electrons more strongly, hence a contraction in size occurs</a:t>
            </a:r>
            <a:r>
              <a:rPr lang="en-IN" sz="2400" dirty="0" smtClean="0"/>
              <a:t>.</a:t>
            </a:r>
          </a:p>
          <a:p>
            <a:pPr>
              <a:buFont typeface="Arial" pitchFamily="34" charset="0"/>
              <a:buChar char="•"/>
            </a:pPr>
            <a:r>
              <a:rPr lang="en-IN" sz="2400" dirty="0"/>
              <a:t>The atomic radii for the elements from Cr to Cu are very close to one another. This closeness in atomic radii is due to the shielding of outer 4s electrons by 3d electrons from the inward pulls of nucleus. As a result of these two opposing effects, the atomic radii do not alter much on moving from Cr to Cu</a:t>
            </a:r>
            <a:r>
              <a:rPr lang="en-IN" sz="2400" dirty="0" smtClean="0"/>
              <a:t>.</a:t>
            </a:r>
          </a:p>
          <a:p>
            <a:pPr>
              <a:buFont typeface="Arial" pitchFamily="34" charset="0"/>
              <a:buChar char="•"/>
            </a:pPr>
            <a:r>
              <a:rPr lang="en-IN" sz="2400" dirty="0"/>
              <a:t>The elements in the first group in the d-block show the excepted increase (due to the addition of extra shell) in size Sc → Y → La. However in the subsequent groups there is an increase between first and second members, but hardly any increase between second and third elements. This is due to lanthanide contraction (discussed in f-block elements).</a:t>
            </a:r>
          </a:p>
          <a:p>
            <a:r>
              <a:rPr lang="en-IN" dirty="0" smtClean="0"/>
              <a:t/>
            </a:r>
            <a:br>
              <a:rPr lang="en-IN" dirty="0" smtClean="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9458" name="Picture 2"/>
          <p:cNvPicPr>
            <a:picLocks noChangeAspect="1" noChangeArrowheads="1"/>
          </p:cNvPicPr>
          <p:nvPr/>
        </p:nvPicPr>
        <p:blipFill>
          <a:blip r:embed="rId2"/>
          <a:srcRect/>
          <a:stretch>
            <a:fillRect/>
          </a:stretch>
        </p:blipFill>
        <p:spPr bwMode="auto">
          <a:xfrm>
            <a:off x="357158" y="214290"/>
            <a:ext cx="8196292" cy="626271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The ionization energy (IE) </a:t>
            </a:r>
            <a:r>
              <a:rPr lang="en-IN" dirty="0"/>
              <a:t/>
            </a:r>
            <a:br>
              <a:rPr lang="en-IN" dirty="0"/>
            </a:br>
            <a:endParaRPr lang="en-IN" dirty="0"/>
          </a:p>
        </p:txBody>
      </p:sp>
      <p:sp>
        <p:nvSpPr>
          <p:cNvPr id="3" name="Rectangle 2"/>
          <p:cNvSpPr/>
          <p:nvPr/>
        </p:nvSpPr>
        <p:spPr>
          <a:xfrm>
            <a:off x="357158" y="857232"/>
            <a:ext cx="8215370" cy="5632311"/>
          </a:xfrm>
          <a:prstGeom prst="rect">
            <a:avLst/>
          </a:prstGeom>
        </p:spPr>
        <p:txBody>
          <a:bodyPr wrap="square">
            <a:spAutoFit/>
          </a:bodyPr>
          <a:lstStyle/>
          <a:p>
            <a:pPr>
              <a:buFont typeface="Arial" pitchFamily="34" charset="0"/>
              <a:buChar char="•"/>
            </a:pPr>
            <a:r>
              <a:rPr lang="en-IN" sz="2000" dirty="0"/>
              <a:t>The first  ionization energy of transition elements are higher than those of s-block elements but lower than p-block elements.</a:t>
            </a:r>
          </a:p>
          <a:p>
            <a:pPr>
              <a:buFont typeface="Arial" pitchFamily="34" charset="0"/>
              <a:buChar char="•"/>
            </a:pPr>
            <a:r>
              <a:rPr lang="en-IN" sz="2000" dirty="0"/>
              <a:t>In a particular transition series, ionization energy although increases gradually as we move from left to right but this increase is not appreciable.</a:t>
            </a:r>
          </a:p>
          <a:p>
            <a:pPr>
              <a:buFont typeface="Arial" pitchFamily="34" charset="0"/>
              <a:buChar char="•"/>
            </a:pPr>
            <a:r>
              <a:rPr lang="en-IN" sz="2000" dirty="0"/>
              <a:t>The increase in ionization energy is due to increase in nuclear charge, the effect of increase in nuclear charge is partly balanced by the increase in screening effect. Consequently, the increase in ionization energy along the period of d-block elements is very small.</a:t>
            </a:r>
          </a:p>
          <a:p>
            <a:pPr>
              <a:buFont typeface="Arial" pitchFamily="34" charset="0"/>
              <a:buChar char="•"/>
            </a:pPr>
            <a:r>
              <a:rPr lang="en-IN" sz="2000" dirty="0"/>
              <a:t>In transition elements, on moving along the period, the addition of the extra electron in the (n-1) d level takes place. This electron provides a screening effect and shields the outer ns electrons from the nucleus pull.</a:t>
            </a:r>
          </a:p>
          <a:p>
            <a:pPr>
              <a:buFont typeface="Arial" pitchFamily="34" charset="0"/>
              <a:buChar char="•"/>
            </a:pPr>
            <a:r>
              <a:rPr lang="en-IN" sz="2000" dirty="0"/>
              <a:t>Because of this shielding effect of d electrons, the effect of nuclear charge (effective nuclear charge) on outer ns electrons is somewhat less than the actual nuclear charge.   </a:t>
            </a:r>
          </a:p>
          <a:p>
            <a:pPr>
              <a:buFont typeface="Arial" pitchFamily="34" charset="0"/>
              <a:buChar char="•"/>
            </a:pPr>
            <a:r>
              <a:rPr lang="en-IN" sz="2000" dirty="0"/>
              <a:t>Thus the effects of the increasing nuclear charge and the shielding effect created due to the expansion of (n-1)d orbital oppose each other.</a:t>
            </a:r>
          </a:p>
          <a:p>
            <a:pPr>
              <a:buFont typeface="Arial" pitchFamily="34" charset="0"/>
              <a:buChar char="•"/>
            </a:pPr>
            <a:r>
              <a:rPr lang="en-IN" sz="2000" dirty="0"/>
              <a:t>On account of these counter effects, the ionization potentials increase rather slowly on moving in a period of the first transition series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592</Words>
  <Application>Microsoft Office PowerPoint</Application>
  <PresentationFormat>On-screen Show (4:3)</PresentationFormat>
  <Paragraphs>79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 and f BLOCK ELEMENTS</vt:lpstr>
      <vt:lpstr>D-BLOCK ELEMENTS</vt:lpstr>
      <vt:lpstr>Slide 3</vt:lpstr>
      <vt:lpstr>GENERAL CHARACTERS OF d-BLOCK ELEMENTS </vt:lpstr>
      <vt:lpstr>METALLIC CHARACTER</vt:lpstr>
      <vt:lpstr>MELTING AND BOILING POINT</vt:lpstr>
      <vt:lpstr>Atomic (Covalent) and Ionic Radii </vt:lpstr>
      <vt:lpstr>Slide 8</vt:lpstr>
      <vt:lpstr>The ionization energy (IE)  </vt:lpstr>
      <vt:lpstr>Slide 10</vt:lpstr>
      <vt:lpstr>Slide 11</vt:lpstr>
      <vt:lpstr>Slide 12</vt:lpstr>
      <vt:lpstr>Slide 13</vt:lpstr>
      <vt:lpstr>Slide 14</vt:lpstr>
      <vt:lpstr>Slide 15</vt:lpstr>
      <vt:lpstr>VARIABLE VALENCIES</vt:lpstr>
      <vt:lpstr>Slide 17</vt:lpstr>
      <vt:lpstr>Slide 18</vt:lpstr>
      <vt:lpstr>Slide 19</vt:lpstr>
      <vt:lpstr>Slide 20</vt:lpstr>
      <vt:lpstr>Slide 21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 and f BLOCK ELEMENTS</dc:title>
  <dc:creator>ismail - [2010]</dc:creator>
  <cp:lastModifiedBy>ismail - [2010]</cp:lastModifiedBy>
  <cp:revision>8</cp:revision>
  <dcterms:created xsi:type="dcterms:W3CDTF">2019-08-27T16:28:10Z</dcterms:created>
  <dcterms:modified xsi:type="dcterms:W3CDTF">2019-08-27T17:40:00Z</dcterms:modified>
</cp:coreProperties>
</file>